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6858000" cy="9144000" type="screen4x3"/>
  <p:notesSz cx="6797675" cy="9926638"/>
  <p:defaultTextStyle>
    <a:defPPr>
      <a:defRPr lang="fr-FR"/>
    </a:defPPr>
    <a:lvl1pPr marL="0" algn="l" defTabSz="9141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85" algn="l" defTabSz="9141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69" algn="l" defTabSz="9141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53" algn="l" defTabSz="9141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38" algn="l" defTabSz="9141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22" algn="l" defTabSz="9141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07" algn="l" defTabSz="9141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591" algn="l" defTabSz="9141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675" algn="l" defTabSz="9141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1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EMENT Carole" initials="CC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59" autoAdjust="0"/>
    <p:restoredTop sz="94660"/>
  </p:normalViewPr>
  <p:slideViewPr>
    <p:cSldViewPr>
      <p:cViewPr varScale="1">
        <p:scale>
          <a:sx n="92" d="100"/>
          <a:sy n="92" d="100"/>
        </p:scale>
        <p:origin x="2568" y="90"/>
      </p:cViewPr>
      <p:guideLst>
        <p:guide orient="horz" pos="2881"/>
        <p:guide pos="21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2840570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181603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D5C0-C8FB-4E38-A872-A784B6AF6E2A}" type="datetimeFigureOut">
              <a:rPr lang="fr-FR" smtClean="0"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6C7-2631-4651-ACFA-9FBD88443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23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D5C0-C8FB-4E38-A872-A784B6AF6E2A}" type="datetimeFigureOut">
              <a:rPr lang="fr-FR" smtClean="0"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6C7-2631-4651-ACFA-9FBD88443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43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9" y="488954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8" y="488954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D5C0-C8FB-4E38-A872-A784B6AF6E2A}" type="datetimeFigureOut">
              <a:rPr lang="fr-FR" smtClean="0"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6C7-2631-4651-ACFA-9FBD88443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11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D5C0-C8FB-4E38-A872-A784B6AF6E2A}" type="datetimeFigureOut">
              <a:rPr lang="fr-FR" smtClean="0"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6C7-2631-4651-ACFA-9FBD88443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78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6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6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6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D5C0-C8FB-4E38-A872-A784B6AF6E2A}" type="datetimeFigureOut">
              <a:rPr lang="fr-FR" smtClean="0"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6C7-2631-4651-ACFA-9FBD88443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92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D5C0-C8FB-4E38-A872-A784B6AF6E2A}" type="datetimeFigureOut">
              <a:rPr lang="fr-FR" smtClean="0"/>
              <a:t>01/12/2014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6C7-2631-4651-ACFA-9FBD88443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01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6185"/>
            <a:ext cx="6172200" cy="152400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2" y="2046821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5" indent="0">
              <a:buNone/>
              <a:defRPr sz="2000" b="1"/>
            </a:lvl2pPr>
            <a:lvl3pPr marL="914169" indent="0">
              <a:buNone/>
              <a:defRPr sz="1800" b="1"/>
            </a:lvl3pPr>
            <a:lvl4pPr marL="1371253" indent="0">
              <a:buNone/>
              <a:defRPr sz="1600" b="1"/>
            </a:lvl4pPr>
            <a:lvl5pPr marL="1828338" indent="0">
              <a:buNone/>
              <a:defRPr sz="1600" b="1"/>
            </a:lvl5pPr>
            <a:lvl6pPr marL="2285422" indent="0">
              <a:buNone/>
              <a:defRPr sz="1600" b="1"/>
            </a:lvl6pPr>
            <a:lvl7pPr marL="2742507" indent="0">
              <a:buNone/>
              <a:defRPr sz="1600" b="1"/>
            </a:lvl7pPr>
            <a:lvl8pPr marL="3199591" indent="0">
              <a:buNone/>
              <a:defRPr sz="1600" b="1"/>
            </a:lvl8pPr>
            <a:lvl9pPr marL="3656675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046821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5" indent="0">
              <a:buNone/>
              <a:defRPr sz="2000" b="1"/>
            </a:lvl2pPr>
            <a:lvl3pPr marL="914169" indent="0">
              <a:buNone/>
              <a:defRPr sz="1800" b="1"/>
            </a:lvl3pPr>
            <a:lvl4pPr marL="1371253" indent="0">
              <a:buNone/>
              <a:defRPr sz="1600" b="1"/>
            </a:lvl4pPr>
            <a:lvl5pPr marL="1828338" indent="0">
              <a:buNone/>
              <a:defRPr sz="1600" b="1"/>
            </a:lvl5pPr>
            <a:lvl6pPr marL="2285422" indent="0">
              <a:buNone/>
              <a:defRPr sz="1600" b="1"/>
            </a:lvl6pPr>
            <a:lvl7pPr marL="2742507" indent="0">
              <a:buNone/>
              <a:defRPr sz="1600" b="1"/>
            </a:lvl7pPr>
            <a:lvl8pPr marL="3199591" indent="0">
              <a:buNone/>
              <a:defRPr sz="1600" b="1"/>
            </a:lvl8pPr>
            <a:lvl9pPr marL="3656675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D5C0-C8FB-4E38-A872-A784B6AF6E2A}" type="datetimeFigureOut">
              <a:rPr lang="fr-FR" smtClean="0"/>
              <a:t>01/12/2014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6C7-2631-4651-ACFA-9FBD88443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667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D5C0-C8FB-4E38-A872-A784B6AF6E2A}" type="datetimeFigureOut">
              <a:rPr lang="fr-FR" smtClean="0"/>
              <a:t>01/12/2014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6C7-2631-4651-ACFA-9FBD88443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263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D5C0-C8FB-4E38-A872-A784B6AF6E2A}" type="datetimeFigureOut">
              <a:rPr lang="fr-FR" smtClean="0"/>
              <a:t>01/12/2014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6C7-2631-4651-ACFA-9FBD88443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377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71"/>
            <a:ext cx="225623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90" y="364068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70"/>
            <a:ext cx="225623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085" indent="0">
              <a:buNone/>
              <a:defRPr sz="1200"/>
            </a:lvl2pPr>
            <a:lvl3pPr marL="914169" indent="0">
              <a:buNone/>
              <a:defRPr sz="1000"/>
            </a:lvl3pPr>
            <a:lvl4pPr marL="1371253" indent="0">
              <a:buNone/>
              <a:defRPr sz="900"/>
            </a:lvl4pPr>
            <a:lvl5pPr marL="1828338" indent="0">
              <a:buNone/>
              <a:defRPr sz="900"/>
            </a:lvl5pPr>
            <a:lvl6pPr marL="2285422" indent="0">
              <a:buNone/>
              <a:defRPr sz="900"/>
            </a:lvl6pPr>
            <a:lvl7pPr marL="2742507" indent="0">
              <a:buNone/>
              <a:defRPr sz="900"/>
            </a:lvl7pPr>
            <a:lvl8pPr marL="3199591" indent="0">
              <a:buNone/>
              <a:defRPr sz="900"/>
            </a:lvl8pPr>
            <a:lvl9pPr marL="3656675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D5C0-C8FB-4E38-A872-A784B6AF6E2A}" type="datetimeFigureOut">
              <a:rPr lang="fr-FR" smtClean="0"/>
              <a:t>01/12/2014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6C7-2631-4651-ACFA-9FBD88443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90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7" y="6400801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7" y="817035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085" indent="0">
              <a:buNone/>
              <a:defRPr sz="2800"/>
            </a:lvl2pPr>
            <a:lvl3pPr marL="914169" indent="0">
              <a:buNone/>
              <a:defRPr sz="2400"/>
            </a:lvl3pPr>
            <a:lvl4pPr marL="1371253" indent="0">
              <a:buNone/>
              <a:defRPr sz="2000"/>
            </a:lvl4pPr>
            <a:lvl5pPr marL="1828338" indent="0">
              <a:buNone/>
              <a:defRPr sz="2000"/>
            </a:lvl5pPr>
            <a:lvl6pPr marL="2285422" indent="0">
              <a:buNone/>
              <a:defRPr sz="2000"/>
            </a:lvl6pPr>
            <a:lvl7pPr marL="2742507" indent="0">
              <a:buNone/>
              <a:defRPr sz="2000"/>
            </a:lvl7pPr>
            <a:lvl8pPr marL="3199591" indent="0">
              <a:buNone/>
              <a:defRPr sz="2000"/>
            </a:lvl8pPr>
            <a:lvl9pPr marL="3656675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7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085" indent="0">
              <a:buNone/>
              <a:defRPr sz="1200"/>
            </a:lvl2pPr>
            <a:lvl3pPr marL="914169" indent="0">
              <a:buNone/>
              <a:defRPr sz="1000"/>
            </a:lvl3pPr>
            <a:lvl4pPr marL="1371253" indent="0">
              <a:buNone/>
              <a:defRPr sz="900"/>
            </a:lvl4pPr>
            <a:lvl5pPr marL="1828338" indent="0">
              <a:buNone/>
              <a:defRPr sz="900"/>
            </a:lvl5pPr>
            <a:lvl6pPr marL="2285422" indent="0">
              <a:buNone/>
              <a:defRPr sz="900"/>
            </a:lvl6pPr>
            <a:lvl7pPr marL="2742507" indent="0">
              <a:buNone/>
              <a:defRPr sz="900"/>
            </a:lvl7pPr>
            <a:lvl8pPr marL="3199591" indent="0">
              <a:buNone/>
              <a:defRPr sz="900"/>
            </a:lvl8pPr>
            <a:lvl9pPr marL="3656675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D5C0-C8FB-4E38-A872-A784B6AF6E2A}" type="datetimeFigureOut">
              <a:rPr lang="fr-FR" smtClean="0"/>
              <a:t>01/12/2014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9D6C7-2631-4651-ACFA-9FBD88443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61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66185"/>
            <a:ext cx="6172200" cy="1524001"/>
          </a:xfrm>
          <a:prstGeom prst="rect">
            <a:avLst/>
          </a:prstGeom>
        </p:spPr>
        <p:txBody>
          <a:bodyPr vert="horz" lIns="91417" tIns="45709" rIns="91417" bIns="45709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133602"/>
            <a:ext cx="6172200" cy="6034617"/>
          </a:xfrm>
          <a:prstGeom prst="rect">
            <a:avLst/>
          </a:prstGeom>
        </p:spPr>
        <p:txBody>
          <a:bodyPr vert="horz" lIns="91417" tIns="45709" rIns="91417" bIns="45709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2" y="8475137"/>
            <a:ext cx="1600200" cy="486833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6D5C0-C8FB-4E38-A872-A784B6AF6E2A}" type="datetimeFigureOut">
              <a:rPr lang="fr-FR" smtClean="0"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2" y="8475137"/>
            <a:ext cx="2171700" cy="486833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3" y="8475137"/>
            <a:ext cx="1600200" cy="486833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9D6C7-2631-4651-ACFA-9FBD88443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25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6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4" indent="-342814" algn="l" defTabSz="91416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62" indent="-285678" algn="l" defTabSz="91416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1" indent="-228542" algn="l" defTabSz="91416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96" indent="-228542" algn="l" defTabSz="91416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79" indent="-228542" algn="l" defTabSz="91416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542" algn="l" defTabSz="9141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48" indent="-228542" algn="l" defTabSz="9141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33" indent="-228542" algn="l" defTabSz="9141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18" indent="-228542" algn="l" defTabSz="9141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5" algn="l" defTabSz="914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69" algn="l" defTabSz="914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3" algn="l" defTabSz="914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38" algn="l" defTabSz="914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2" algn="l" defTabSz="914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07" algn="l" defTabSz="914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91" algn="l" defTabSz="914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75" algn="l" defTabSz="914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7" t="70781" r="8120" b="13633"/>
          <a:stretch/>
        </p:blipFill>
        <p:spPr bwMode="auto">
          <a:xfrm>
            <a:off x="457624" y="2976808"/>
            <a:ext cx="6139730" cy="551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764705" y="2546485"/>
            <a:ext cx="5328592" cy="379993"/>
          </a:xfrm>
          <a:prstGeom prst="rect">
            <a:avLst/>
          </a:prstGeom>
          <a:noFill/>
        </p:spPr>
        <p:txBody>
          <a:bodyPr wrap="square" lIns="91417" tIns="45709" rIns="91417" bIns="45709" rtlCol="0">
            <a:spAutoFit/>
          </a:bodyPr>
          <a:lstStyle/>
          <a:p>
            <a:r>
              <a:rPr lang="fr-FR" dirty="0" smtClean="0">
                <a:latin typeface="Footlight MT Light" pitchFamily="18" charset="0"/>
              </a:rPr>
              <a:t>……………………………………………….€</a:t>
            </a:r>
            <a:endParaRPr lang="fr-FR" dirty="0">
              <a:latin typeface="Footlight MT Light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3798" y="291640"/>
            <a:ext cx="6709469" cy="8672847"/>
          </a:xfrm>
          <a:prstGeom prst="rect">
            <a:avLst/>
          </a:prstGeom>
          <a:noFill/>
          <a:ln w="28575" cap="flat" cmpd="thickThin">
            <a:solidFill>
              <a:schemeClr val="accent6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7" tIns="45709" rIns="91417" bIns="45709"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764705" y="41283"/>
            <a:ext cx="5328593" cy="500714"/>
          </a:xfrm>
          <a:prstGeom prst="rect">
            <a:avLst/>
          </a:prstGeom>
          <a:solidFill>
            <a:schemeClr val="bg1"/>
          </a:solidFill>
        </p:spPr>
        <p:txBody>
          <a:bodyPr wrap="square" lIns="91417" tIns="45709" rIns="91417" bIns="45709" rtlCol="0">
            <a:spAutoFit/>
          </a:bodyPr>
          <a:lstStyle/>
          <a:p>
            <a:pPr algn="ctr"/>
            <a:r>
              <a:rPr lang="fr-FR" sz="2600" dirty="0">
                <a:solidFill>
                  <a:srgbClr val="002060"/>
                </a:solidFill>
                <a:latin typeface="Footlight MT Light" pitchFamily="18" charset="0"/>
              </a:rPr>
              <a:t>BULLETIN DE </a:t>
            </a:r>
            <a:r>
              <a:rPr lang="fr-FR" sz="2600" dirty="0" smtClean="0">
                <a:solidFill>
                  <a:srgbClr val="002060"/>
                </a:solidFill>
                <a:latin typeface="Footlight MT Light" pitchFamily="18" charset="0"/>
              </a:rPr>
              <a:t>SOUTIEN</a:t>
            </a:r>
            <a:endParaRPr lang="fr-FR" sz="2600" dirty="0">
              <a:solidFill>
                <a:srgbClr val="002060"/>
              </a:solidFill>
              <a:latin typeface="Footlight MT Light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3" t="9506" r="13373" b="34690"/>
          <a:stretch/>
        </p:blipFill>
        <p:spPr bwMode="auto">
          <a:xfrm>
            <a:off x="966502" y="6657399"/>
            <a:ext cx="4800663" cy="1499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e 2"/>
          <p:cNvGrpSpPr/>
          <p:nvPr/>
        </p:nvGrpSpPr>
        <p:grpSpPr>
          <a:xfrm>
            <a:off x="620688" y="3779913"/>
            <a:ext cx="5616625" cy="1569660"/>
            <a:chOff x="620688" y="3917453"/>
            <a:chExt cx="5616624" cy="1569659"/>
          </a:xfrm>
        </p:grpSpPr>
        <p:sp>
          <p:nvSpPr>
            <p:cNvPr id="2" name="ZoneTexte 1"/>
            <p:cNvSpPr txBox="1"/>
            <p:nvPr/>
          </p:nvSpPr>
          <p:spPr>
            <a:xfrm>
              <a:off x="620688" y="3917453"/>
              <a:ext cx="5616624" cy="1569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sz="1200" dirty="0">
                  <a:latin typeface="Footlight MT Light" pitchFamily="18" charset="0"/>
                </a:rPr>
                <a:t>Civilité :	</a:t>
              </a:r>
              <a:r>
                <a:rPr lang="fr-FR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ootlight MT Light" pitchFamily="18" charset="0"/>
                </a:rPr>
                <a:t>□</a:t>
              </a:r>
              <a:r>
                <a:rPr lang="fr-FR" sz="1200" dirty="0">
                  <a:latin typeface="Footlight MT Light" pitchFamily="18" charset="0"/>
                </a:rPr>
                <a:t> Madame 	</a:t>
              </a:r>
              <a:r>
                <a:rPr lang="fr-FR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ootlight MT Light" pitchFamily="18" charset="0"/>
                </a:rPr>
                <a:t> </a:t>
              </a:r>
              <a:r>
                <a:rPr lang="fr-FR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ootlight MT Light" pitchFamily="18" charset="0"/>
                </a:rPr>
                <a:t>□ </a:t>
              </a:r>
              <a:r>
                <a:rPr lang="fr-FR" sz="1200" dirty="0">
                  <a:latin typeface="Footlight MT Light" pitchFamily="18" charset="0"/>
                </a:rPr>
                <a:t>Monsieur</a:t>
              </a:r>
            </a:p>
            <a:p>
              <a:pPr>
                <a:lnSpc>
                  <a:spcPct val="150000"/>
                </a:lnSpc>
              </a:pPr>
              <a:r>
                <a:rPr lang="fr-FR" sz="1200" dirty="0">
                  <a:latin typeface="Footlight MT Light" pitchFamily="18" charset="0"/>
                </a:rPr>
                <a:t>Nom :</a:t>
              </a:r>
              <a:r>
                <a:rPr lang="fr-FR" sz="1200" b="1" dirty="0">
                  <a:solidFill>
                    <a:schemeClr val="accent6"/>
                  </a:solidFill>
                  <a:latin typeface="Footlight MT Light" pitchFamily="18" charset="0"/>
                </a:rPr>
                <a:t> ……………………………………………     </a:t>
              </a:r>
              <a:r>
                <a:rPr lang="fr-FR" sz="1200" dirty="0">
                  <a:latin typeface="Footlight MT Light" pitchFamily="18" charset="0"/>
                </a:rPr>
                <a:t>Prénom : </a:t>
              </a:r>
              <a:r>
                <a:rPr lang="fr-FR" sz="1200" b="1" dirty="0">
                  <a:solidFill>
                    <a:schemeClr val="accent6"/>
                  </a:solidFill>
                  <a:latin typeface="Footlight MT Light" pitchFamily="18" charset="0"/>
                </a:rPr>
                <a:t>………………………....</a:t>
              </a:r>
            </a:p>
            <a:p>
              <a:pPr>
                <a:lnSpc>
                  <a:spcPct val="150000"/>
                </a:lnSpc>
              </a:pPr>
              <a:r>
                <a:rPr lang="fr-FR" sz="1200" dirty="0">
                  <a:latin typeface="Footlight MT Light" pitchFamily="18" charset="0"/>
                </a:rPr>
                <a:t>Société : </a:t>
              </a:r>
              <a:r>
                <a:rPr lang="fr-FR" sz="1200" b="1" dirty="0">
                  <a:solidFill>
                    <a:schemeClr val="accent6"/>
                  </a:solidFill>
                  <a:latin typeface="Footlight MT Light" pitchFamily="18" charset="0"/>
                </a:rPr>
                <a:t>………………………………………….</a:t>
              </a:r>
              <a:r>
                <a:rPr lang="fr-FR" sz="1200" dirty="0">
                  <a:latin typeface="Footlight MT Light" pitchFamily="18" charset="0"/>
                </a:rPr>
                <a:t>    Fonction : </a:t>
              </a:r>
              <a:r>
                <a:rPr lang="fr-FR" sz="1200" b="1" dirty="0">
                  <a:solidFill>
                    <a:schemeClr val="accent6"/>
                  </a:solidFill>
                  <a:latin typeface="Footlight MT Light" pitchFamily="18" charset="0"/>
                </a:rPr>
                <a:t>…………………………</a:t>
              </a:r>
              <a:endParaRPr lang="fr-FR" sz="1200" dirty="0">
                <a:latin typeface="Footlight MT Light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fr-FR" sz="1200" dirty="0">
                  <a:latin typeface="Footlight MT Light" pitchFamily="18" charset="0"/>
                </a:rPr>
                <a:t>Adresse : </a:t>
              </a:r>
              <a:r>
                <a:rPr lang="fr-FR" sz="1200" b="1" dirty="0">
                  <a:solidFill>
                    <a:schemeClr val="accent6"/>
                  </a:solidFill>
                  <a:latin typeface="Footlight MT Light" pitchFamily="18" charset="0"/>
                </a:rPr>
                <a:t>…………………………………………………………………………………</a:t>
              </a:r>
              <a:endParaRPr lang="fr-FR" sz="1200" dirty="0">
                <a:latin typeface="Footlight MT Light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fr-FR" sz="1200" dirty="0">
                  <a:latin typeface="Footlight MT Light" pitchFamily="18" charset="0"/>
                </a:rPr>
                <a:t>Code Postal : 	                              Ville : </a:t>
              </a:r>
              <a:r>
                <a:rPr lang="fr-FR" sz="1200" b="1" dirty="0">
                  <a:solidFill>
                    <a:schemeClr val="accent6"/>
                  </a:solidFill>
                  <a:latin typeface="Footlight MT Light" pitchFamily="18" charset="0"/>
                </a:rPr>
                <a:t>…………………………</a:t>
              </a:r>
              <a:r>
                <a:rPr lang="fr-FR" sz="1200" dirty="0">
                  <a:latin typeface="Footlight MT Light" pitchFamily="18" charset="0"/>
                </a:rPr>
                <a:t>.</a:t>
              </a:r>
            </a:p>
          </p:txBody>
        </p:sp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76" t="50000" r="68266" b="39416"/>
            <a:stretch/>
          </p:blipFill>
          <p:spPr bwMode="auto">
            <a:xfrm>
              <a:off x="1545244" y="5237614"/>
              <a:ext cx="1158950" cy="187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5"/>
          <p:cNvSpPr/>
          <p:nvPr/>
        </p:nvSpPr>
        <p:spPr>
          <a:xfrm>
            <a:off x="511425" y="3858394"/>
            <a:ext cx="5862721" cy="1512168"/>
          </a:xfrm>
          <a:prstGeom prst="rect">
            <a:avLst/>
          </a:prstGeom>
          <a:noFill/>
          <a:ln w="31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7" tIns="45709" rIns="91417" bIns="45709"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12216" y="2052073"/>
            <a:ext cx="4877494" cy="338540"/>
          </a:xfrm>
          <a:prstGeom prst="rect">
            <a:avLst/>
          </a:prstGeom>
          <a:noFill/>
        </p:spPr>
        <p:txBody>
          <a:bodyPr wrap="square" lIns="91417" tIns="45709" rIns="91417" bIns="45709" rtlCol="0">
            <a:spAutoFit/>
          </a:bodyPr>
          <a:lstStyle/>
          <a:p>
            <a:r>
              <a:rPr lang="fr-FR" sz="1400" dirty="0">
                <a:latin typeface="Footlight MT Light" pitchFamily="18" charset="0"/>
              </a:rPr>
              <a:t>Je vous adresse un don de </a:t>
            </a:r>
            <a:r>
              <a:rPr lang="fr-FR" sz="1600" dirty="0">
                <a:latin typeface="Footlight MT Light" pitchFamily="18" charset="0"/>
              </a:rPr>
              <a:t>: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51196" y="3513180"/>
            <a:ext cx="6192508" cy="214015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fr-FR" sz="800" dirty="0">
                <a:latin typeface="Footlight MT Light" pitchFamily="18" charset="0"/>
              </a:rPr>
              <a:t>Merci de libeller votre chèque à l’ordre de l’ICM et de l’adresser accompagné de ce bulletin en utilisant l’enveloppe jointe, sans l’affranchir.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25096" y="5412881"/>
            <a:ext cx="6192508" cy="1169543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fr-F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itchFamily="18" charset="0"/>
              </a:rPr>
              <a:t>□</a:t>
            </a:r>
            <a:r>
              <a:rPr lang="fr-FR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itchFamily="18" charset="0"/>
              </a:rPr>
              <a:t> </a:t>
            </a:r>
            <a:r>
              <a:rPr lang="fr-FR" sz="900" dirty="0">
                <a:latin typeface="Footlight MT Light" pitchFamily="18" charset="0"/>
              </a:rPr>
              <a:t>Je ne souhaite pas communiquer mes coordonnées à d’autres organismes partenaires de l’ICM</a:t>
            </a:r>
          </a:p>
          <a:p>
            <a:endParaRPr lang="fr-FR" sz="1200" dirty="0">
              <a:latin typeface="Footlight MT Light" pitchFamily="18" charset="0"/>
            </a:endParaRPr>
          </a:p>
          <a:p>
            <a:r>
              <a:rPr lang="fr-FR" sz="900" dirty="0">
                <a:latin typeface="Footlight MT Light" pitchFamily="18" charset="0"/>
              </a:rPr>
              <a:t>Date de naissance </a:t>
            </a:r>
            <a:r>
              <a:rPr lang="fr-FR" sz="900" i="1" dirty="0">
                <a:latin typeface="Footlight MT Light" pitchFamily="18" charset="0"/>
              </a:rPr>
              <a:t>(facultative) </a:t>
            </a:r>
            <a:r>
              <a:rPr lang="fr-FR" sz="900" dirty="0">
                <a:latin typeface="Footlight MT Light" pitchFamily="18" charset="0"/>
              </a:rPr>
              <a:t>:		              Téléphone </a:t>
            </a:r>
            <a:r>
              <a:rPr lang="fr-FR" sz="900" i="1" dirty="0">
                <a:latin typeface="Footlight MT Light" pitchFamily="18" charset="0"/>
              </a:rPr>
              <a:t>(facultatif)</a:t>
            </a:r>
            <a:r>
              <a:rPr lang="fr-FR" sz="900" dirty="0">
                <a:latin typeface="Footlight MT Light" pitchFamily="18" charset="0"/>
              </a:rPr>
              <a:t> :</a:t>
            </a:r>
          </a:p>
          <a:p>
            <a:endParaRPr lang="fr-FR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otlight MT Light" pitchFamily="18" charset="0"/>
            </a:endParaRPr>
          </a:p>
          <a:p>
            <a:r>
              <a:rPr lang="fr-FR" sz="900" dirty="0" smtClean="0">
                <a:latin typeface="Footlight MT Light" pitchFamily="18" charset="0"/>
              </a:rPr>
              <a:t>Oui</a:t>
            </a:r>
            <a:r>
              <a:rPr lang="fr-FR" sz="900" dirty="0">
                <a:latin typeface="Footlight MT Light" pitchFamily="18" charset="0"/>
              </a:rPr>
              <a:t>, je souhaite recevoir par e-mail des informations concernant </a:t>
            </a:r>
            <a:r>
              <a:rPr lang="fr-FR" sz="900" dirty="0" smtClean="0">
                <a:latin typeface="Footlight MT Light" pitchFamily="18" charset="0"/>
              </a:rPr>
              <a:t>l’ICM l’adresse </a:t>
            </a:r>
            <a:r>
              <a:rPr lang="fr-FR" sz="900" dirty="0">
                <a:latin typeface="Footlight MT Light" pitchFamily="18" charset="0"/>
              </a:rPr>
              <a:t>:</a:t>
            </a:r>
          </a:p>
          <a:p>
            <a:endParaRPr lang="fr-FR" sz="500" dirty="0">
              <a:solidFill>
                <a:schemeClr val="accent6"/>
              </a:solidFill>
              <a:latin typeface="Footlight MT Light" pitchFamily="18" charset="0"/>
            </a:endParaRPr>
          </a:p>
          <a:p>
            <a:r>
              <a:rPr lang="fr-FR" sz="900" dirty="0">
                <a:solidFill>
                  <a:schemeClr val="accent6"/>
                </a:solidFill>
                <a:latin typeface="Footlight MT Light" pitchFamily="18" charset="0"/>
              </a:rPr>
              <a:t>……………………………………………………………………………………….@.............................................................................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5" t="52541" r="51593" b="40519"/>
          <a:stretch/>
        </p:blipFill>
        <p:spPr bwMode="auto">
          <a:xfrm>
            <a:off x="2076148" y="5751455"/>
            <a:ext cx="1303829" cy="262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55" t="52541" r="6580" b="40519"/>
          <a:stretch/>
        </p:blipFill>
        <p:spPr bwMode="auto">
          <a:xfrm>
            <a:off x="4740443" y="5749314"/>
            <a:ext cx="1643529" cy="262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384" y="683568"/>
            <a:ext cx="1040984" cy="10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 rot="16200000">
            <a:off x="5884867" y="8102013"/>
            <a:ext cx="16280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" dirty="0" smtClean="0"/>
              <a:t>CLDAYS_MLNGDEC-14</a:t>
            </a:r>
            <a:endParaRPr lang="fr-FR" sz="600" dirty="0"/>
          </a:p>
        </p:txBody>
      </p:sp>
      <p:sp>
        <p:nvSpPr>
          <p:cNvPr id="5" name="ZoneTexte 4"/>
          <p:cNvSpPr txBox="1"/>
          <p:nvPr/>
        </p:nvSpPr>
        <p:spPr>
          <a:xfrm>
            <a:off x="1079043" y="7618774"/>
            <a:ext cx="4706086" cy="5309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accent6">
                  <a:lumMod val="75000"/>
                </a:schemeClr>
              </a:buClr>
              <a:buSzPct val="200000"/>
              <a:buFont typeface="Footlight MT Light" pitchFamily="18" charset="0"/>
              <a:buChar char="•"/>
            </a:pPr>
            <a:r>
              <a:rPr lang="fr-FR" sz="950" dirty="0" smtClean="0">
                <a:latin typeface="Footlight MT Light" pitchFamily="18" charset="0"/>
                <a:cs typeface="Times New Roman" pitchFamily="18" charset="0"/>
              </a:rPr>
              <a:t>Son rapport annuel</a:t>
            </a:r>
          </a:p>
          <a:p>
            <a:pPr marL="171450" indent="-171450">
              <a:buClr>
                <a:schemeClr val="accent6">
                  <a:lumMod val="75000"/>
                </a:schemeClr>
              </a:buClr>
              <a:buSzPct val="200000"/>
              <a:buFont typeface="Footlight MT Light" pitchFamily="18" charset="0"/>
              <a:buChar char="•"/>
            </a:pPr>
            <a:r>
              <a:rPr lang="fr-FR" sz="950" dirty="0" smtClean="0">
                <a:latin typeface="Footlight MT Light" pitchFamily="18" charset="0"/>
                <a:cs typeface="Times New Roman" pitchFamily="18" charset="0"/>
              </a:rPr>
              <a:t>Ses comptes annuels établis dans le respect des normes du Comité de la Charte du Don en Confiance </a:t>
            </a:r>
            <a:endParaRPr lang="fr-FR" sz="950" dirty="0">
              <a:latin typeface="Footlight MT Light" pitchFamily="18" charset="0"/>
              <a:cs typeface="Times New Roman" pitchFamily="18" charset="0"/>
            </a:endParaRP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096" y="7452320"/>
            <a:ext cx="625065" cy="62506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080807" y="7255068"/>
            <a:ext cx="19370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50" dirty="0" smtClean="0">
                <a:latin typeface="Footlight MT Light" panose="0204060206030A020304" pitchFamily="18" charset="0"/>
              </a:rPr>
              <a:t>à votre demande : </a:t>
            </a:r>
            <a:endParaRPr lang="fr-FR" sz="950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02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165" y="179512"/>
            <a:ext cx="6741368" cy="6912767"/>
          </a:xfrm>
          <a:prstGeom prst="rect">
            <a:avLst/>
          </a:prstGeom>
          <a:noFill/>
          <a:ln w="28575" cap="flat" cmpd="thickThin">
            <a:solidFill>
              <a:schemeClr val="accent6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7" tIns="45709" rIns="91417" bIns="45709"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980729" y="6020"/>
            <a:ext cx="4896543" cy="338532"/>
          </a:xfrm>
          <a:prstGeom prst="rect">
            <a:avLst/>
          </a:prstGeom>
          <a:solidFill>
            <a:schemeClr val="bg1"/>
          </a:solidFill>
        </p:spPr>
        <p:txBody>
          <a:bodyPr wrap="square" lIns="91417" tIns="45709" rIns="91417" bIns="45709" rtlCol="0">
            <a:spAutoFit/>
          </a:bodyPr>
          <a:lstStyle/>
          <a:p>
            <a:pPr algn="ctr"/>
            <a:r>
              <a:rPr lang="fr-FR" sz="1600" dirty="0">
                <a:solidFill>
                  <a:srgbClr val="002060"/>
                </a:solidFill>
                <a:latin typeface="Footlight MT Light" pitchFamily="18" charset="0"/>
              </a:rPr>
              <a:t>FINANCER LA RECHERCHE, UNE FISCALITÉ INCITATIVE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84" r="2419"/>
          <a:stretch/>
        </p:blipFill>
        <p:spPr bwMode="auto">
          <a:xfrm>
            <a:off x="3910578" y="534707"/>
            <a:ext cx="2701042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85" r="1614" b="4236"/>
          <a:stretch/>
        </p:blipFill>
        <p:spPr bwMode="auto">
          <a:xfrm>
            <a:off x="3848719" y="5371995"/>
            <a:ext cx="2772324" cy="161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Connecteur droit 7"/>
          <p:cNvCxnSpPr/>
          <p:nvPr/>
        </p:nvCxnSpPr>
        <p:spPr>
          <a:xfrm>
            <a:off x="1196752" y="3073829"/>
            <a:ext cx="432048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8" y="8924336"/>
            <a:ext cx="6192688" cy="216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832210" y="7567557"/>
            <a:ext cx="2959986" cy="93869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lIns="91417" tIns="45709" rIns="91417" bIns="45709" rtlCol="0">
            <a:spAutoFit/>
          </a:bodyPr>
          <a:lstStyle/>
          <a:p>
            <a:pPr algn="ctr"/>
            <a:r>
              <a:rPr lang="fr-FR" sz="1100" dirty="0">
                <a:solidFill>
                  <a:srgbClr val="002060"/>
                </a:solidFill>
                <a:latin typeface="Footlight MT Light" pitchFamily="18" charset="0"/>
              </a:rPr>
              <a:t>VOTRE CONTACT PERSONNEL</a:t>
            </a:r>
          </a:p>
          <a:p>
            <a:pPr algn="ctr"/>
            <a:r>
              <a:rPr lang="fr-FR" sz="1100" dirty="0">
                <a:solidFill>
                  <a:srgbClr val="002060"/>
                </a:solidFill>
                <a:latin typeface="Footlight MT Light" pitchFamily="18" charset="0"/>
              </a:rPr>
              <a:t>POUR REPONDRE A VOS QUESTIONS</a:t>
            </a:r>
          </a:p>
          <a:p>
            <a:pPr algn="ctr"/>
            <a:r>
              <a:rPr lang="fr-FR" sz="1100" dirty="0" smtClean="0">
                <a:solidFill>
                  <a:srgbClr val="002060"/>
                </a:solidFill>
                <a:latin typeface="Footlight MT Light" pitchFamily="18" charset="0"/>
              </a:rPr>
              <a:t>Agathe GIOLI– </a:t>
            </a:r>
            <a:r>
              <a:rPr lang="fr-FR" sz="1100" dirty="0">
                <a:solidFill>
                  <a:srgbClr val="002060"/>
                </a:solidFill>
                <a:latin typeface="Footlight MT Light" pitchFamily="18" charset="0"/>
              </a:rPr>
              <a:t>Tél : 01 57 27 40 </a:t>
            </a:r>
            <a:r>
              <a:rPr lang="fr-FR" sz="1100" dirty="0" smtClean="0">
                <a:solidFill>
                  <a:srgbClr val="002060"/>
                </a:solidFill>
                <a:latin typeface="Footlight MT Light" pitchFamily="18" charset="0"/>
              </a:rPr>
              <a:t>39</a:t>
            </a:r>
            <a:endParaRPr lang="fr-FR" sz="1100" dirty="0">
              <a:solidFill>
                <a:srgbClr val="002060"/>
              </a:solidFill>
              <a:latin typeface="Footlight MT Light" pitchFamily="18" charset="0"/>
            </a:endParaRPr>
          </a:p>
          <a:p>
            <a:pPr algn="ctr"/>
            <a:r>
              <a:rPr lang="fr-FR" sz="1100" dirty="0" smtClean="0">
                <a:solidFill>
                  <a:srgbClr val="002060"/>
                </a:solidFill>
                <a:latin typeface="Footlight MT Light" pitchFamily="18" charset="0"/>
              </a:rPr>
              <a:t>Agathe.gioli@icm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-</a:t>
            </a:r>
            <a:r>
              <a:rPr lang="fr-FR" sz="1100" dirty="0" smtClean="0">
                <a:solidFill>
                  <a:srgbClr val="002060"/>
                </a:solidFill>
                <a:latin typeface="Footlight MT Light" pitchFamily="18" charset="0"/>
              </a:rPr>
              <a:t>institute.org</a:t>
            </a:r>
            <a:endParaRPr lang="fr-FR" sz="1100" dirty="0">
              <a:solidFill>
                <a:srgbClr val="002060"/>
              </a:solidFill>
              <a:latin typeface="Footlight MT Light" pitchFamily="18" charset="0"/>
            </a:endParaRPr>
          </a:p>
          <a:p>
            <a:pPr algn="ctr"/>
            <a:endParaRPr lang="fr-FR" sz="1100" dirty="0">
              <a:solidFill>
                <a:srgbClr val="002060"/>
              </a:solidFill>
              <a:latin typeface="Footlight MT Light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870704" y="5758635"/>
            <a:ext cx="216024" cy="230832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Footlight MT Light" pitchFamily="18" charset="0"/>
              </a:rPr>
              <a:t>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44572" y="551129"/>
            <a:ext cx="3616477" cy="1856911"/>
          </a:xfrm>
          <a:prstGeom prst="rect">
            <a:avLst/>
          </a:prstGeom>
          <a:solidFill>
            <a:schemeClr val="bg1"/>
          </a:solidFill>
        </p:spPr>
        <p:txBody>
          <a:bodyPr wrap="square" lIns="91431" tIns="45716" rIns="91431" bIns="45716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fr-FR" sz="1300" dirty="0">
                <a:solidFill>
                  <a:schemeClr val="accent6"/>
                </a:solidFill>
                <a:latin typeface="Footlight MT Light" pitchFamily="18" charset="0"/>
              </a:rPr>
              <a:t>DONNEZ PLUS DE SENS A VOTRE IMPÔT</a:t>
            </a:r>
          </a:p>
          <a:p>
            <a:pPr algn="just">
              <a:lnSpc>
                <a:spcPts val="1400"/>
              </a:lnSpc>
            </a:pPr>
            <a:r>
              <a:rPr lang="fr-FR" sz="1300" dirty="0">
                <a:solidFill>
                  <a:schemeClr val="accent6"/>
                </a:solidFill>
                <a:latin typeface="Footlight MT Light" pitchFamily="18" charset="0"/>
              </a:rPr>
              <a:t>DE SOLIDARITÉ SUR LA FORTUNE</a:t>
            </a:r>
          </a:p>
          <a:p>
            <a:pPr algn="just">
              <a:lnSpc>
                <a:spcPts val="1400"/>
              </a:lnSpc>
            </a:pPr>
            <a:endParaRPr lang="fr-FR" sz="1400" dirty="0">
              <a:latin typeface="Footlight MT Light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fr-FR" sz="1400" b="1" dirty="0">
                <a:latin typeface="Footlight MT Light" pitchFamily="18" charset="0"/>
              </a:rPr>
              <a:t>75 % </a:t>
            </a:r>
            <a:r>
              <a:rPr lang="fr-FR" sz="1100" b="1" dirty="0">
                <a:latin typeface="Footlight MT Light" pitchFamily="18" charset="0"/>
              </a:rPr>
              <a:t>du montant de votre don </a:t>
            </a:r>
            <a:r>
              <a:rPr lang="fr-FR" sz="1100" b="1" dirty="0" smtClean="0">
                <a:latin typeface="Footlight MT Light" pitchFamily="18" charset="0"/>
              </a:rPr>
              <a:t>sont déductibles </a:t>
            </a:r>
            <a:r>
              <a:rPr lang="fr-FR" sz="1100" b="1" dirty="0">
                <a:latin typeface="Footlight MT Light" pitchFamily="18" charset="0"/>
              </a:rPr>
              <a:t>de votre ISF, </a:t>
            </a:r>
            <a:r>
              <a:rPr lang="fr-FR" sz="1100" dirty="0">
                <a:latin typeface="Footlight MT Light" pitchFamily="18" charset="0"/>
              </a:rPr>
              <a:t>dans la limite de 50 000€, ce </a:t>
            </a:r>
            <a:r>
              <a:rPr lang="fr-FR" sz="1100" dirty="0" smtClean="0">
                <a:latin typeface="Footlight MT Light" pitchFamily="18" charset="0"/>
              </a:rPr>
              <a:t>qui correspond </a:t>
            </a:r>
            <a:r>
              <a:rPr lang="fr-FR" sz="1100" dirty="0">
                <a:latin typeface="Footlight MT Light" pitchFamily="18" charset="0"/>
              </a:rPr>
              <a:t>à un don maximal de 66 667</a:t>
            </a:r>
            <a:r>
              <a:rPr lang="fr-FR" sz="1100" dirty="0" smtClean="0">
                <a:latin typeface="Footlight MT Light" pitchFamily="18" charset="0"/>
              </a:rPr>
              <a:t>€.</a:t>
            </a:r>
            <a:endParaRPr lang="fr-FR" sz="1100" dirty="0">
              <a:latin typeface="Footlight MT Light" pitchFamily="18" charset="0"/>
            </a:endParaRPr>
          </a:p>
          <a:p>
            <a:pPr algn="just">
              <a:lnSpc>
                <a:spcPts val="1400"/>
              </a:lnSpc>
            </a:pPr>
            <a:endParaRPr lang="fr-FR" sz="800" dirty="0">
              <a:latin typeface="Footlight MT Light" pitchFamily="18" charset="0"/>
            </a:endParaRPr>
          </a:p>
          <a:p>
            <a:pPr algn="r"/>
            <a:r>
              <a:rPr lang="fr-FR" sz="1100" dirty="0">
                <a:latin typeface="Footlight MT Light" pitchFamily="18" charset="0"/>
              </a:rPr>
              <a:t>Exemples de déductions s</a:t>
            </a:r>
            <a:r>
              <a:rPr lang="fr-FR" sz="1100" dirty="0" smtClean="0">
                <a:latin typeface="Footlight MT Light" pitchFamily="18" charset="0"/>
              </a:rPr>
              <a:t>ur </a:t>
            </a:r>
          </a:p>
          <a:p>
            <a:pPr algn="r"/>
            <a:r>
              <a:rPr lang="fr-FR" sz="1100" dirty="0" smtClean="0">
                <a:latin typeface="Footlight MT Light" pitchFamily="18" charset="0"/>
              </a:rPr>
              <a:t>votre Impôt de </a:t>
            </a:r>
            <a:r>
              <a:rPr lang="fr-FR" sz="1100" dirty="0">
                <a:latin typeface="Footlight MT Light" pitchFamily="18" charset="0"/>
              </a:rPr>
              <a:t>S</a:t>
            </a:r>
            <a:r>
              <a:rPr lang="fr-FR" sz="1100" dirty="0" smtClean="0">
                <a:latin typeface="Footlight MT Light" pitchFamily="18" charset="0"/>
              </a:rPr>
              <a:t>olidarité </a:t>
            </a:r>
            <a:r>
              <a:rPr lang="fr-FR" sz="1100" dirty="0">
                <a:latin typeface="Footlight MT Light" pitchFamily="18" charset="0"/>
              </a:rPr>
              <a:t>sur la Fortune (ISF)</a:t>
            </a:r>
          </a:p>
          <a:p>
            <a:pPr algn="r"/>
            <a:endParaRPr lang="fr-FR" sz="1100" dirty="0">
              <a:latin typeface="Footlight MT Light" pitchFamily="18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48" t="1234" r="1414"/>
          <a:stretch/>
        </p:blipFill>
        <p:spPr bwMode="auto">
          <a:xfrm>
            <a:off x="3915832" y="3249515"/>
            <a:ext cx="2711800" cy="160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ZoneTexte 19"/>
          <p:cNvSpPr txBox="1"/>
          <p:nvPr/>
        </p:nvSpPr>
        <p:spPr>
          <a:xfrm>
            <a:off x="247594" y="3293524"/>
            <a:ext cx="3744414" cy="1677374"/>
          </a:xfrm>
          <a:prstGeom prst="rect">
            <a:avLst/>
          </a:prstGeom>
          <a:solidFill>
            <a:schemeClr val="bg1"/>
          </a:solidFill>
        </p:spPr>
        <p:txBody>
          <a:bodyPr wrap="square" lIns="91431" tIns="45716" rIns="91431" bIns="45716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fr-FR" sz="1300" dirty="0">
                <a:solidFill>
                  <a:schemeClr val="accent6"/>
                </a:solidFill>
                <a:latin typeface="Footlight MT Light" pitchFamily="18" charset="0"/>
              </a:rPr>
              <a:t>SOUTENEZ L’ICM ET RÉDUISEZ</a:t>
            </a:r>
          </a:p>
          <a:p>
            <a:pPr algn="just">
              <a:lnSpc>
                <a:spcPts val="1400"/>
              </a:lnSpc>
            </a:pPr>
            <a:r>
              <a:rPr lang="fr-FR" sz="1300" dirty="0">
                <a:solidFill>
                  <a:schemeClr val="accent6"/>
                </a:solidFill>
                <a:latin typeface="Footlight MT Light" pitchFamily="18" charset="0"/>
              </a:rPr>
              <a:t>VOTRE IMPÔT SUR LE REVENU</a:t>
            </a:r>
          </a:p>
          <a:p>
            <a:pPr algn="just">
              <a:lnSpc>
                <a:spcPts val="1400"/>
              </a:lnSpc>
            </a:pPr>
            <a:endParaRPr lang="fr-FR" sz="1400" dirty="0">
              <a:latin typeface="Footlight MT Light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fr-FR" sz="1400" b="1" dirty="0">
                <a:latin typeface="Footlight MT Light" pitchFamily="18" charset="0"/>
              </a:rPr>
              <a:t>66 % </a:t>
            </a:r>
            <a:r>
              <a:rPr lang="fr-FR" sz="1100" b="1" dirty="0">
                <a:latin typeface="Footlight MT Light" pitchFamily="18" charset="0"/>
              </a:rPr>
              <a:t>du montant de votre don </a:t>
            </a:r>
            <a:r>
              <a:rPr lang="fr-FR" sz="1100" b="1" dirty="0" smtClean="0">
                <a:latin typeface="Footlight MT Light" pitchFamily="18" charset="0"/>
              </a:rPr>
              <a:t>sont</a:t>
            </a:r>
            <a:r>
              <a:rPr lang="fr-FR" sz="1100" b="1" dirty="0" smtClean="0">
                <a:latin typeface="Footlight MT Light" pitchFamily="18" charset="0"/>
              </a:rPr>
              <a:t> déductibles </a:t>
            </a:r>
            <a:r>
              <a:rPr lang="fr-FR" sz="1100" b="1" dirty="0">
                <a:latin typeface="Footlight MT Light" pitchFamily="18" charset="0"/>
              </a:rPr>
              <a:t>de vos impôts</a:t>
            </a:r>
            <a:r>
              <a:rPr lang="fr-FR" sz="1100" dirty="0">
                <a:latin typeface="Footlight MT Light" pitchFamily="18" charset="0"/>
              </a:rPr>
              <a:t>, dans la limite de 20% de votre revenu imposable.</a:t>
            </a:r>
          </a:p>
          <a:p>
            <a:pPr algn="just">
              <a:lnSpc>
                <a:spcPts val="1400"/>
              </a:lnSpc>
            </a:pPr>
            <a:endParaRPr lang="fr-FR" sz="800" dirty="0">
              <a:latin typeface="Footlight MT Light" pitchFamily="18" charset="0"/>
            </a:endParaRPr>
          </a:p>
          <a:p>
            <a:pPr algn="r"/>
            <a:r>
              <a:rPr lang="fr-FR" sz="1100" dirty="0">
                <a:latin typeface="Footlight MT Light" pitchFamily="18" charset="0"/>
              </a:rPr>
              <a:t>Exemples de déductions sur </a:t>
            </a:r>
            <a:endParaRPr lang="fr-FR" sz="1100" dirty="0" smtClean="0">
              <a:latin typeface="Footlight MT Light" pitchFamily="18" charset="0"/>
            </a:endParaRPr>
          </a:p>
          <a:p>
            <a:pPr algn="r"/>
            <a:r>
              <a:rPr lang="fr-FR" sz="1100" dirty="0" smtClean="0">
                <a:latin typeface="Footlight MT Light" pitchFamily="18" charset="0"/>
              </a:rPr>
              <a:t>votre Impôt sur </a:t>
            </a:r>
            <a:r>
              <a:rPr lang="fr-FR" sz="1100" dirty="0">
                <a:latin typeface="Footlight MT Light" pitchFamily="18" charset="0"/>
              </a:rPr>
              <a:t>le Revenu (IR)</a:t>
            </a:r>
          </a:p>
          <a:p>
            <a:pPr algn="r"/>
            <a:endParaRPr lang="fr-FR" sz="1100" dirty="0">
              <a:latin typeface="Footlight MT Light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47594" y="5263646"/>
            <a:ext cx="3540018" cy="1687633"/>
          </a:xfrm>
          <a:prstGeom prst="rect">
            <a:avLst/>
          </a:prstGeom>
          <a:solidFill>
            <a:schemeClr val="bg1"/>
          </a:solidFill>
        </p:spPr>
        <p:txBody>
          <a:bodyPr wrap="square" lIns="91431" tIns="45716" rIns="91431" bIns="45716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fr-FR" sz="1300" dirty="0" smtClean="0">
                <a:solidFill>
                  <a:schemeClr val="accent6"/>
                </a:solidFill>
                <a:latin typeface="Footlight MT Light" pitchFamily="18" charset="0"/>
              </a:rPr>
              <a:t>ALLÉGEZ </a:t>
            </a:r>
            <a:r>
              <a:rPr lang="fr-FR" sz="1300" dirty="0">
                <a:solidFill>
                  <a:schemeClr val="accent6"/>
                </a:solidFill>
                <a:latin typeface="Footlight MT Light" pitchFamily="18" charset="0"/>
              </a:rPr>
              <a:t>VOTRE IMPÔT SUR LES SOCIÉTÉS </a:t>
            </a:r>
          </a:p>
          <a:p>
            <a:pPr algn="just">
              <a:lnSpc>
                <a:spcPts val="1400"/>
              </a:lnSpc>
            </a:pPr>
            <a:r>
              <a:rPr lang="fr-FR" sz="1300" dirty="0">
                <a:solidFill>
                  <a:schemeClr val="accent6"/>
                </a:solidFill>
                <a:latin typeface="Footlight MT Light" pitchFamily="18" charset="0"/>
              </a:rPr>
              <a:t>EN AIDANT L’ICM</a:t>
            </a:r>
          </a:p>
          <a:p>
            <a:pPr algn="just">
              <a:lnSpc>
                <a:spcPts val="1400"/>
              </a:lnSpc>
            </a:pPr>
            <a:endParaRPr lang="fr-FR" sz="1400" dirty="0">
              <a:latin typeface="Footlight MT Light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fr-FR" sz="1400" b="1" dirty="0">
                <a:latin typeface="Footlight MT Light" pitchFamily="18" charset="0"/>
              </a:rPr>
              <a:t>60 % </a:t>
            </a:r>
            <a:r>
              <a:rPr lang="fr-FR" sz="1100" b="1" dirty="0">
                <a:latin typeface="Footlight MT Light" pitchFamily="18" charset="0"/>
              </a:rPr>
              <a:t>du montant de votre don est déductible de votre IS</a:t>
            </a:r>
            <a:r>
              <a:rPr lang="fr-FR" sz="1100" dirty="0">
                <a:latin typeface="Footlight MT Light" pitchFamily="18" charset="0"/>
              </a:rPr>
              <a:t>, </a:t>
            </a:r>
          </a:p>
          <a:p>
            <a:pPr algn="just">
              <a:lnSpc>
                <a:spcPts val="1400"/>
              </a:lnSpc>
            </a:pPr>
            <a:r>
              <a:rPr lang="fr-FR" sz="1100" dirty="0">
                <a:latin typeface="Footlight MT Light" pitchFamily="18" charset="0"/>
              </a:rPr>
              <a:t>dans la limite de 5</a:t>
            </a:r>
            <a:r>
              <a:rPr lang="fr-FR" sz="1100" dirty="0"/>
              <a:t>‰</a:t>
            </a:r>
            <a:r>
              <a:rPr lang="fr-FR" sz="1100" dirty="0">
                <a:latin typeface="Footlight MT Light" pitchFamily="18" charset="0"/>
              </a:rPr>
              <a:t> du chiffre d’affaires hors-taxes réalisé </a:t>
            </a:r>
            <a:r>
              <a:rPr lang="fr-FR" sz="1100" dirty="0" smtClean="0">
                <a:latin typeface="Footlight MT Light" pitchFamily="18" charset="0"/>
              </a:rPr>
              <a:t>par </a:t>
            </a:r>
            <a:r>
              <a:rPr lang="fr-FR" sz="1100" dirty="0">
                <a:latin typeface="Footlight MT Light" pitchFamily="18" charset="0"/>
              </a:rPr>
              <a:t>votre entreprise au </a:t>
            </a:r>
            <a:r>
              <a:rPr lang="fr-FR" sz="1100" dirty="0" smtClean="0">
                <a:latin typeface="Footlight MT Light" pitchFamily="18" charset="0"/>
              </a:rPr>
              <a:t>titre de l’exercice </a:t>
            </a:r>
            <a:r>
              <a:rPr lang="fr-FR" sz="1100" dirty="0" smtClean="0">
                <a:latin typeface="Footlight MT Light" pitchFamily="18" charset="0"/>
              </a:rPr>
              <a:t>2014.</a:t>
            </a:r>
            <a:endParaRPr lang="fr-FR" sz="1100" dirty="0">
              <a:latin typeface="Footlight MT Light" pitchFamily="18" charset="0"/>
            </a:endParaRPr>
          </a:p>
          <a:p>
            <a:pPr algn="just">
              <a:lnSpc>
                <a:spcPts val="1400"/>
              </a:lnSpc>
            </a:pPr>
            <a:endParaRPr lang="fr-FR" sz="800" dirty="0">
              <a:latin typeface="Footlight MT Light" pitchFamily="18" charset="0"/>
            </a:endParaRPr>
          </a:p>
          <a:p>
            <a:pPr algn="r"/>
            <a:r>
              <a:rPr lang="fr-FR" sz="1100" dirty="0">
                <a:latin typeface="Footlight MT Light" pitchFamily="18" charset="0"/>
              </a:rPr>
              <a:t>Exemples de déductions sur </a:t>
            </a:r>
            <a:endParaRPr lang="fr-FR" sz="1100" dirty="0" smtClean="0">
              <a:latin typeface="Footlight MT Light" pitchFamily="18" charset="0"/>
            </a:endParaRPr>
          </a:p>
          <a:p>
            <a:pPr algn="r"/>
            <a:r>
              <a:rPr lang="fr-FR" sz="1100" dirty="0" smtClean="0">
                <a:latin typeface="Footlight MT Light" pitchFamily="18" charset="0"/>
              </a:rPr>
              <a:t>votre Impôt sur </a:t>
            </a:r>
            <a:r>
              <a:rPr lang="fr-FR" sz="1100" dirty="0">
                <a:latin typeface="Footlight MT Light" pitchFamily="18" charset="0"/>
              </a:rPr>
              <a:t>les Sociétés (IS)</a:t>
            </a:r>
          </a:p>
        </p:txBody>
      </p:sp>
      <p:cxnSp>
        <p:nvCxnSpPr>
          <p:cNvPr id="16" name="Connecteur droit 15"/>
          <p:cNvCxnSpPr/>
          <p:nvPr/>
        </p:nvCxnSpPr>
        <p:spPr>
          <a:xfrm>
            <a:off x="1196752" y="5076290"/>
            <a:ext cx="432048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784" y="7354153"/>
            <a:ext cx="2492896" cy="1379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01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270</Words>
  <Application>Microsoft Office PowerPoint</Application>
  <PresentationFormat>Affichage à l'écran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Footlight MT Light</vt:lpstr>
      <vt:lpstr>Times New Roman</vt:lpstr>
      <vt:lpstr>Thème Office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céline amet</dc:creator>
  <cp:lastModifiedBy>SAILLEAU Julie</cp:lastModifiedBy>
  <cp:revision>38</cp:revision>
  <cp:lastPrinted>2012-11-27T13:16:55Z</cp:lastPrinted>
  <dcterms:created xsi:type="dcterms:W3CDTF">2012-04-20T10:09:54Z</dcterms:created>
  <dcterms:modified xsi:type="dcterms:W3CDTF">2014-12-01T16:48:59Z</dcterms:modified>
</cp:coreProperties>
</file>